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8" r:id="rId3"/>
    <p:sldId id="269" r:id="rId4"/>
    <p:sldId id="270" r:id="rId5"/>
    <p:sldId id="260" r:id="rId6"/>
    <p:sldId id="259" r:id="rId7"/>
    <p:sldId id="272" r:id="rId8"/>
    <p:sldId id="273" r:id="rId9"/>
    <p:sldId id="262" r:id="rId10"/>
    <p:sldId id="274" r:id="rId11"/>
    <p:sldId id="275" r:id="rId12"/>
    <p:sldId id="276" r:id="rId13"/>
    <p:sldId id="271" r:id="rId14"/>
    <p:sldId id="277" r:id="rId15"/>
    <p:sldId id="278" r:id="rId16"/>
    <p:sldId id="280" r:id="rId17"/>
    <p:sldId id="279" r:id="rId18"/>
    <p:sldId id="268" r:id="rId19"/>
  </p:sldIdLst>
  <p:sldSz cx="12188825" cy="6858000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F4515-93BF-4A50-B64F-EA430684150B}">
  <a:tblStyle styleId="{BB9F4515-93BF-4A50-B64F-EA430684150B}" styleName="Table_0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>
          <a:extLst>
            <a:ext uri="{FF2B5EF4-FFF2-40B4-BE49-F238E27FC236}">
              <a16:creationId xmlns:a16="http://schemas.microsoft.com/office/drawing/2014/main" id="{FA1ADB62-1EAE-6DDC-F457-F7C2FE380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:notes">
            <a:extLst>
              <a:ext uri="{FF2B5EF4-FFF2-40B4-BE49-F238E27FC236}">
                <a16:creationId xmlns:a16="http://schemas.microsoft.com/office/drawing/2014/main" id="{824B3CBD-7757-0E05-B47A-A47AF97C27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7:notes">
            <a:extLst>
              <a:ext uri="{FF2B5EF4-FFF2-40B4-BE49-F238E27FC236}">
                <a16:creationId xmlns:a16="http://schemas.microsoft.com/office/drawing/2014/main" id="{397FDD7F-CE1F-DDF5-A2B2-CDA5BAE94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7:notes">
            <a:extLst>
              <a:ext uri="{FF2B5EF4-FFF2-40B4-BE49-F238E27FC236}">
                <a16:creationId xmlns:a16="http://schemas.microsoft.com/office/drawing/2014/main" id="{16464577-250D-4DBE-D781-3830D09FD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051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CACC2C43-C497-C345-66ED-92CCE8AA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6E60BF99-7C91-BFEF-C49D-7490F58DA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2D65E270-E842-95EF-C3E2-387D4DAA9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030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4F308F16-1202-2832-9630-E03E22BF6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403AB5B5-2527-7660-8F90-9B18A3E34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91D1A602-245A-117D-B629-803D4FED3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382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A5355D41-89AF-E80A-B7D4-1132DE05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FD27D521-9333-9DFC-53DF-73AFCF42F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C7FA7D04-BBAD-F6CE-F2CA-EAD5003144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718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67F26037-78DF-FBC4-4A51-35C108C2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:notes">
            <a:extLst>
              <a:ext uri="{FF2B5EF4-FFF2-40B4-BE49-F238E27FC236}">
                <a16:creationId xmlns:a16="http://schemas.microsoft.com/office/drawing/2014/main" id="{8EF4D2AD-D8D7-BAB7-792D-683D1923D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6:notes">
            <a:extLst>
              <a:ext uri="{FF2B5EF4-FFF2-40B4-BE49-F238E27FC236}">
                <a16:creationId xmlns:a16="http://schemas.microsoft.com/office/drawing/2014/main" id="{E1A931D4-468E-F7A0-4828-2D24661E1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:notes">
            <a:extLst>
              <a:ext uri="{FF2B5EF4-FFF2-40B4-BE49-F238E27FC236}">
                <a16:creationId xmlns:a16="http://schemas.microsoft.com/office/drawing/2014/main" id="{B1B9BCF7-086F-0F3D-1A86-A0E10C1FD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615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>
          <a:extLst>
            <a:ext uri="{FF2B5EF4-FFF2-40B4-BE49-F238E27FC236}">
              <a16:creationId xmlns:a16="http://schemas.microsoft.com/office/drawing/2014/main" id="{801D85BD-53B7-B186-F76B-69D800B2E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:notes">
            <a:extLst>
              <a:ext uri="{FF2B5EF4-FFF2-40B4-BE49-F238E27FC236}">
                <a16:creationId xmlns:a16="http://schemas.microsoft.com/office/drawing/2014/main" id="{F4BE41E8-4178-5C07-D1C6-494FF6726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6:notes">
            <a:extLst>
              <a:ext uri="{FF2B5EF4-FFF2-40B4-BE49-F238E27FC236}">
                <a16:creationId xmlns:a16="http://schemas.microsoft.com/office/drawing/2014/main" id="{85751C93-CDAC-F49C-5E20-109008BB71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:notes">
            <a:extLst>
              <a:ext uri="{FF2B5EF4-FFF2-40B4-BE49-F238E27FC236}">
                <a16:creationId xmlns:a16="http://schemas.microsoft.com/office/drawing/2014/main" id="{0C46BF20-0EAA-0385-3D08-A11809900A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1535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4A5457B9-1350-C4F9-A06C-C21FDC17D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D5A72224-AA91-9362-863C-48AE69BFC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B238FFC0-08FA-EE76-063A-B2EE9C22B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70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>
          <a:extLst>
            <a:ext uri="{FF2B5EF4-FFF2-40B4-BE49-F238E27FC236}">
              <a16:creationId xmlns:a16="http://schemas.microsoft.com/office/drawing/2014/main" id="{818CA805-A778-0282-B590-1FDD1C75D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>
            <a:extLst>
              <a:ext uri="{FF2B5EF4-FFF2-40B4-BE49-F238E27FC236}">
                <a16:creationId xmlns:a16="http://schemas.microsoft.com/office/drawing/2014/main" id="{3A9001D2-B7FB-F3B7-7F8D-BC4843DA3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>
            <a:extLst>
              <a:ext uri="{FF2B5EF4-FFF2-40B4-BE49-F238E27FC236}">
                <a16:creationId xmlns:a16="http://schemas.microsoft.com/office/drawing/2014/main" id="{734DF3AB-E339-62C3-CD60-19EE2D8D4B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19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00325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455612" y="830375"/>
            <a:ext cx="11353797" cy="360893"/>
            <a:chOff x="455612" y="830374"/>
            <a:chExt cx="11353797" cy="551233"/>
          </a:xfrm>
        </p:grpSpPr>
        <p:sp>
          <p:nvSpPr>
            <p:cNvPr id="25" name="Google Shape;25;p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40" name="Google Shape;40;p2"/>
          <p:cNvCxnSpPr/>
          <p:nvPr/>
        </p:nvCxnSpPr>
        <p:spPr>
          <a:xfrm rot="10800000">
            <a:off x="455612" y="144779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2"/>
          <p:cNvCxnSpPr/>
          <p:nvPr/>
        </p:nvCxnSpPr>
        <p:spPr>
          <a:xfrm rot="10800000">
            <a:off x="455612" y="119126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2"/>
          <p:cNvSpPr txBox="1"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cap="none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2"/>
          <p:cNvCxnSpPr/>
          <p:nvPr/>
        </p:nvCxnSpPr>
        <p:spPr>
          <a:xfrm rot="10800000">
            <a:off x="455611" y="831038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" name="Google Shape;45;p2"/>
          <p:cNvGrpSpPr/>
          <p:nvPr/>
        </p:nvGrpSpPr>
        <p:grpSpPr>
          <a:xfrm>
            <a:off x="455611" y="5661786"/>
            <a:ext cx="11353797" cy="360893"/>
            <a:chOff x="455612" y="830374"/>
            <a:chExt cx="11353797" cy="551233"/>
          </a:xfrm>
        </p:grpSpPr>
        <p:sp>
          <p:nvSpPr>
            <p:cNvPr id="46" name="Google Shape;46;p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455617" y="5410200"/>
            <a:ext cx="11353792" cy="616755"/>
            <a:chOff x="760415" y="7127111"/>
            <a:chExt cx="10286999" cy="1148707"/>
          </a:xfrm>
        </p:grpSpPr>
        <p:cxnSp>
          <p:nvCxnSpPr>
            <p:cNvPr id="62" name="Google Shape;62;p2"/>
            <p:cNvCxnSpPr/>
            <p:nvPr/>
          </p:nvCxnSpPr>
          <p:spPr>
            <a:xfrm>
              <a:off x="760416" y="8275818"/>
              <a:ext cx="10286997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760415" y="7127111"/>
              <a:ext cx="10286999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64" name="Google Shape;64;p2"/>
          <p:cNvCxnSpPr/>
          <p:nvPr/>
        </p:nvCxnSpPr>
        <p:spPr>
          <a:xfrm>
            <a:off x="455617" y="5666723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" name="Google Shape;65;p2" descr="A logo with a cat 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821" y="1808031"/>
            <a:ext cx="3111879" cy="311187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4"/>
          <p:cNvGrpSpPr/>
          <p:nvPr/>
        </p:nvGrpSpPr>
        <p:grpSpPr>
          <a:xfrm>
            <a:off x="456096" y="825273"/>
            <a:ext cx="5812452" cy="1469999"/>
            <a:chOff x="457033" y="830370"/>
            <a:chExt cx="5812452" cy="2065186"/>
          </a:xfrm>
        </p:grpSpPr>
        <p:grpSp>
          <p:nvGrpSpPr>
            <p:cNvPr id="93" name="Google Shape;93;p4"/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94" name="Google Shape;94;p4"/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95" name="Google Shape;95;p4"/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98" name="Google Shape;98;p4"/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00" name="Google Shape;100;p4"/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01" name="Google Shape;101;p4"/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103" name="Google Shape;103;p4"/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455611" y="4572000"/>
            <a:ext cx="5812452" cy="1469999"/>
            <a:chOff x="457033" y="830370"/>
            <a:chExt cx="5812452" cy="2065186"/>
          </a:xfrm>
        </p:grpSpPr>
        <p:grpSp>
          <p:nvGrpSpPr>
            <p:cNvPr id="107" name="Google Shape;107;p4"/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09" name="Google Shape;109;p4"/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110" name="Google Shape;110;p4"/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1" name="Google Shape;111;p4"/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112" name="Google Shape;112;p4"/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14" name="Google Shape;114;p4"/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15" name="Google Shape;115;p4"/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6" name="Google Shape;116;p4"/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117" name="Google Shape;117;p4"/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120" name="Google Shape;120;p4"/>
          <p:cNvCxnSpPr/>
          <p:nvPr/>
        </p:nvCxnSpPr>
        <p:spPr>
          <a:xfrm>
            <a:off x="6246813" y="831037"/>
            <a:ext cx="0" cy="519525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1" name="Google Shape;121;p4"/>
          <p:cNvGrpSpPr/>
          <p:nvPr/>
        </p:nvGrpSpPr>
        <p:grpSpPr>
          <a:xfrm>
            <a:off x="453810" y="2277215"/>
            <a:ext cx="5804109" cy="2302786"/>
            <a:chOff x="379667" y="2277215"/>
            <a:chExt cx="5651371" cy="2302786"/>
          </a:xfrm>
        </p:grpSpPr>
        <p:cxnSp>
          <p:nvCxnSpPr>
            <p:cNvPr id="122" name="Google Shape;122;p4"/>
            <p:cNvCxnSpPr/>
            <p:nvPr/>
          </p:nvCxnSpPr>
          <p:spPr>
            <a:xfrm rot="10800000">
              <a:off x="379667" y="2277215"/>
              <a:ext cx="5638801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392243" y="4580001"/>
              <a:ext cx="5638795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24" name="Google Shape;124;p4"/>
          <p:cNvCxnSpPr/>
          <p:nvPr/>
        </p:nvCxnSpPr>
        <p:spPr>
          <a:xfrm rot="10800000">
            <a:off x="455611" y="831038"/>
            <a:ext cx="11353793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4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6775704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top title">
  <p:cSld name="Two content with top tit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1"/>
          </p:nvPr>
        </p:nvSpPr>
        <p:spPr>
          <a:xfrm>
            <a:off x="987552" y="2304288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2"/>
          </p:nvPr>
        </p:nvSpPr>
        <p:spPr>
          <a:xfrm>
            <a:off x="6702552" y="2304288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content" type="obj">
  <p:cSld name="OBJEC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457200" y="2441448"/>
            <a:ext cx="11356848" cy="358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100"/>
              <a:buChar char="•"/>
              <a:defRPr sz="19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ottom and content left">
  <p:cSld name="Title bottom and content lef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7"/>
          <p:cNvGrpSpPr/>
          <p:nvPr/>
        </p:nvGrpSpPr>
        <p:grpSpPr>
          <a:xfrm>
            <a:off x="6019602" y="5661675"/>
            <a:ext cx="5732456" cy="364609"/>
            <a:chOff x="6019602" y="5661675"/>
            <a:chExt cx="5732456" cy="364609"/>
          </a:xfrm>
        </p:grpSpPr>
        <p:sp>
          <p:nvSpPr>
            <p:cNvPr id="143" name="Google Shape;143;p7"/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0" name="Google Shape;150;p7"/>
          <p:cNvGrpSpPr/>
          <p:nvPr/>
        </p:nvGrpSpPr>
        <p:grpSpPr>
          <a:xfrm>
            <a:off x="6010075" y="3276600"/>
            <a:ext cx="5791199" cy="2381900"/>
            <a:chOff x="455611" y="2307799"/>
            <a:chExt cx="5638801" cy="2381900"/>
          </a:xfrm>
        </p:grpSpPr>
        <p:cxnSp>
          <p:nvCxnSpPr>
            <p:cNvPr id="151" name="Google Shape;151;p7"/>
            <p:cNvCxnSpPr/>
            <p:nvPr/>
          </p:nvCxnSpPr>
          <p:spPr>
            <a:xfrm rot="10800000">
              <a:off x="455611" y="2307799"/>
              <a:ext cx="5638801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455611" y="4689699"/>
              <a:ext cx="5638795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53" name="Google Shape;153;p7"/>
          <p:cNvCxnSpPr/>
          <p:nvPr/>
        </p:nvCxnSpPr>
        <p:spPr>
          <a:xfrm>
            <a:off x="6012700" y="831037"/>
            <a:ext cx="0" cy="5195252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4" name="Google Shape;154;p7"/>
          <p:cNvGrpSpPr/>
          <p:nvPr/>
        </p:nvGrpSpPr>
        <p:grpSpPr>
          <a:xfrm>
            <a:off x="6048174" y="2908546"/>
            <a:ext cx="5732456" cy="364609"/>
            <a:chOff x="6019602" y="5661675"/>
            <a:chExt cx="5732456" cy="364609"/>
          </a:xfrm>
        </p:grpSpPr>
        <p:sp>
          <p:nvSpPr>
            <p:cNvPr id="155" name="Google Shape;155;p7"/>
            <p:cNvSpPr/>
            <p:nvPr/>
          </p:nvSpPr>
          <p:spPr>
            <a:xfrm>
              <a:off x="6019602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898051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781263" y="5665391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86597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9465220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10264012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1142461" y="5661675"/>
              <a:ext cx="609597" cy="36089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162" name="Google Shape;162;p7"/>
          <p:cNvCxnSpPr/>
          <p:nvPr/>
        </p:nvCxnSpPr>
        <p:spPr>
          <a:xfrm rot="10800000">
            <a:off x="6010075" y="2908546"/>
            <a:ext cx="5791199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6016752" y="3324415"/>
            <a:ext cx="578815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1"/>
          </p:nvPr>
        </p:nvSpPr>
        <p:spPr>
          <a:xfrm>
            <a:off x="987552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4903" y="926589"/>
            <a:ext cx="1901536" cy="190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455602" y="1563623"/>
            <a:ext cx="11353801" cy="158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259" y="3626666"/>
            <a:ext cx="2317702" cy="2317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8"/>
          <p:cNvGrpSpPr/>
          <p:nvPr/>
        </p:nvGrpSpPr>
        <p:grpSpPr>
          <a:xfrm>
            <a:off x="455615" y="3138348"/>
            <a:ext cx="11353797" cy="360893"/>
            <a:chOff x="455612" y="830374"/>
            <a:chExt cx="11353797" cy="551233"/>
          </a:xfrm>
        </p:grpSpPr>
        <p:sp>
          <p:nvSpPr>
            <p:cNvPr id="172" name="Google Shape;172;p8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7" name="Google Shape;187;p8"/>
          <p:cNvGrpSpPr/>
          <p:nvPr/>
        </p:nvGrpSpPr>
        <p:grpSpPr>
          <a:xfrm>
            <a:off x="455611" y="1185957"/>
            <a:ext cx="11353797" cy="360893"/>
            <a:chOff x="455612" y="830374"/>
            <a:chExt cx="11353797" cy="551233"/>
          </a:xfrm>
        </p:grpSpPr>
        <p:sp>
          <p:nvSpPr>
            <p:cNvPr id="188" name="Google Shape;188;p8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203" name="Google Shape;203;p8"/>
          <p:cNvCxnSpPr/>
          <p:nvPr/>
        </p:nvCxnSpPr>
        <p:spPr>
          <a:xfrm rot="10800000">
            <a:off x="455611" y="3152762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204;p8"/>
          <p:cNvCxnSpPr/>
          <p:nvPr/>
        </p:nvCxnSpPr>
        <p:spPr>
          <a:xfrm rot="10800000">
            <a:off x="455611" y="3515102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5" name="Google Shape;205;p8"/>
          <p:cNvCxnSpPr/>
          <p:nvPr/>
        </p:nvCxnSpPr>
        <p:spPr>
          <a:xfrm>
            <a:off x="455575" y="1546850"/>
            <a:ext cx="11353794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p8"/>
          <p:cNvCxnSpPr/>
          <p:nvPr/>
        </p:nvCxnSpPr>
        <p:spPr>
          <a:xfrm rot="10800000">
            <a:off x="455576" y="1191271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8"/>
          <p:cNvSpPr txBox="1"/>
          <p:nvPr/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2024 Sakai Virtual Conference</a:t>
            </a:r>
            <a:endParaRPr sz="20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8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 txBox="1">
            <a:spLocks noGrp="1"/>
          </p:cNvSpPr>
          <p:nvPr>
            <p:ph type="title"/>
          </p:nvPr>
        </p:nvSpPr>
        <p:spPr>
          <a:xfrm>
            <a:off x="455602" y="1197864"/>
            <a:ext cx="11353801" cy="239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2"/>
          <p:cNvSpPr txBox="1">
            <a:spLocks noGrp="1"/>
          </p:cNvSpPr>
          <p:nvPr>
            <p:ph type="subTitle" idx="1"/>
          </p:nvPr>
        </p:nvSpPr>
        <p:spPr>
          <a:xfrm>
            <a:off x="457200" y="3694176"/>
            <a:ext cx="11356848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cap="none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73" name="Google Shape;273;p12"/>
          <p:cNvGrpSpPr/>
          <p:nvPr/>
        </p:nvGrpSpPr>
        <p:grpSpPr>
          <a:xfrm>
            <a:off x="455612" y="830375"/>
            <a:ext cx="11353797" cy="360893"/>
            <a:chOff x="455612" y="830374"/>
            <a:chExt cx="11353797" cy="551233"/>
          </a:xfrm>
        </p:grpSpPr>
        <p:sp>
          <p:nvSpPr>
            <p:cNvPr id="274" name="Google Shape;274;p1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289" name="Google Shape;289;p12"/>
          <p:cNvCxnSpPr/>
          <p:nvPr/>
        </p:nvCxnSpPr>
        <p:spPr>
          <a:xfrm rot="10800000">
            <a:off x="455612" y="119126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12"/>
          <p:cNvCxnSpPr/>
          <p:nvPr/>
        </p:nvCxnSpPr>
        <p:spPr>
          <a:xfrm rot="10800000">
            <a:off x="455611" y="831038"/>
            <a:ext cx="11353793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1" name="Google Shape;291;p12"/>
          <p:cNvGrpSpPr/>
          <p:nvPr/>
        </p:nvGrpSpPr>
        <p:grpSpPr>
          <a:xfrm>
            <a:off x="455595" y="5663122"/>
            <a:ext cx="11353797" cy="360893"/>
            <a:chOff x="455612" y="830374"/>
            <a:chExt cx="11353797" cy="551233"/>
          </a:xfrm>
        </p:grpSpPr>
        <p:sp>
          <p:nvSpPr>
            <p:cNvPr id="292" name="Google Shape;292;p1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07" name="Google Shape;307;p12"/>
          <p:cNvCxnSpPr/>
          <p:nvPr/>
        </p:nvCxnSpPr>
        <p:spPr>
          <a:xfrm>
            <a:off x="455617" y="5666723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8" name="Google Shape;308;p12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" name="Google Shape;309;p12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2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ottom title">
  <p:cSld name="Two content with bottom 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>
            <a:off x="455602" y="4398263"/>
            <a:ext cx="9683496" cy="157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body" idx="1"/>
          </p:nvPr>
        </p:nvSpPr>
        <p:spPr>
          <a:xfrm>
            <a:off x="987552" y="1188720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body" idx="2"/>
          </p:nvPr>
        </p:nvSpPr>
        <p:spPr>
          <a:xfrm>
            <a:off x="6702552" y="1188720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3"/>
          <p:cNvSpPr/>
          <p:nvPr/>
        </p:nvSpPr>
        <p:spPr>
          <a:xfrm rot="10800000">
            <a:off x="10378860" y="4351368"/>
            <a:ext cx="414179" cy="1258812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10585951" y="4352034"/>
            <a:ext cx="986271" cy="1666288"/>
          </a:xfrm>
          <a:prstGeom prst="parallelogram">
            <a:avLst>
              <a:gd name="adj" fmla="val 59972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7" name="Google Shape;317;p13"/>
          <p:cNvCxnSpPr/>
          <p:nvPr/>
        </p:nvCxnSpPr>
        <p:spPr>
          <a:xfrm>
            <a:off x="6102350" y="831037"/>
            <a:ext cx="0" cy="351236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13"/>
          <p:cNvCxnSpPr/>
          <p:nvPr/>
        </p:nvCxnSpPr>
        <p:spPr>
          <a:xfrm>
            <a:off x="455617" y="4343400"/>
            <a:ext cx="11353787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p13"/>
          <p:cNvSpPr/>
          <p:nvPr/>
        </p:nvSpPr>
        <p:spPr>
          <a:xfrm>
            <a:off x="11374043" y="4759509"/>
            <a:ext cx="414179" cy="1258813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0" name="Google Shape;320;p13"/>
          <p:cNvCxnSpPr/>
          <p:nvPr/>
        </p:nvCxnSpPr>
        <p:spPr>
          <a:xfrm>
            <a:off x="10378445" y="4343400"/>
            <a:ext cx="1" cy="1682889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1" name="Google Shape;321;p13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table">
  <p:cSld name="Title, content, and table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>
            <a:spLocks noGrp="1"/>
          </p:cNvSpPr>
          <p:nvPr>
            <p:ph type="title"/>
          </p:nvPr>
        </p:nvSpPr>
        <p:spPr>
          <a:xfrm>
            <a:off x="455602" y="4361688"/>
            <a:ext cx="11356848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4"/>
          <p:cNvSpPr txBox="1">
            <a:spLocks noGrp="1"/>
          </p:cNvSpPr>
          <p:nvPr>
            <p:ph type="body" idx="1"/>
          </p:nvPr>
        </p:nvSpPr>
        <p:spPr>
          <a:xfrm>
            <a:off x="6675120" y="1225296"/>
            <a:ext cx="4645152" cy="281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26" name="Google Shape;326;p14"/>
          <p:cNvCxnSpPr/>
          <p:nvPr/>
        </p:nvCxnSpPr>
        <p:spPr>
          <a:xfrm>
            <a:off x="6245008" y="831037"/>
            <a:ext cx="0" cy="351236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" name="Google Shape;327;p14"/>
          <p:cNvCxnSpPr/>
          <p:nvPr/>
        </p:nvCxnSpPr>
        <p:spPr>
          <a:xfrm>
            <a:off x="455617" y="4343400"/>
            <a:ext cx="11353787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8" name="Google Shape;328;p14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4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5602" y="831036"/>
            <a:ext cx="11353801" cy="92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808412" y="6096000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31811" y="6113867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455612" y="381000"/>
            <a:ext cx="11353800" cy="6096000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" name="Google Shape;15;p1"/>
          <p:cNvCxnSpPr/>
          <p:nvPr/>
        </p:nvCxnSpPr>
        <p:spPr>
          <a:xfrm rot="10800000">
            <a:off x="3786878" y="380996"/>
            <a:ext cx="0" cy="450707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3786874" y="6026289"/>
            <a:ext cx="0" cy="450706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" name="Google Shape;17;p1"/>
          <p:cNvGrpSpPr/>
          <p:nvPr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18" name="Google Shape;18;p1"/>
            <p:cNvCxnSpPr/>
            <p:nvPr/>
          </p:nvCxnSpPr>
          <p:spPr>
            <a:xfrm>
              <a:off x="8456612" y="6026289"/>
              <a:ext cx="0" cy="450706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 rot="10800000">
              <a:off x="8456609" y="380998"/>
              <a:ext cx="0" cy="450039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0" name="Google Shape;20;p1"/>
          <p:cNvCxnSpPr/>
          <p:nvPr/>
        </p:nvCxnSpPr>
        <p:spPr>
          <a:xfrm rot="10800000">
            <a:off x="455611" y="831038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1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1" descr="A white and blue logo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56803" y="6099421"/>
            <a:ext cx="1065296" cy="3097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dirty="0"/>
              <a:t>Sakai </a:t>
            </a:r>
            <a:r>
              <a:rPr lang="en-US" dirty="0" err="1"/>
              <a:t>Deverloper</a:t>
            </a:r>
            <a:r>
              <a:rPr lang="en-US" dirty="0"/>
              <a:t> School</a:t>
            </a:r>
            <a:endParaRPr dirty="0"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Dr. Charles Severance, University of Michigan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Sakai PMC Chair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Learning Experiences</a:t>
            </a:r>
            <a:endParaRPr lang="en-US" dirty="0"/>
          </a:p>
        </p:txBody>
      </p:sp>
      <p:sp>
        <p:nvSpPr>
          <p:cNvPr id="337" name="Google Shape;337;p15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38" name="Google Shape;338;p15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E018B28F-FF69-FA72-1864-37A10C69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">
            <a:extLst>
              <a:ext uri="{FF2B5EF4-FFF2-40B4-BE49-F238E27FC236}">
                <a16:creationId xmlns:a16="http://schemas.microsoft.com/office/drawing/2014/main" id="{B7B49F9D-013E-96AB-0F60-682CCEA82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1563623"/>
            <a:ext cx="11353801" cy="158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 master programmer needs mentors.  The best mentors will invest time if there is a cost / benefit.</a:t>
            </a:r>
            <a:endParaRPr dirty="0"/>
          </a:p>
        </p:txBody>
      </p:sp>
      <p:sp>
        <p:nvSpPr>
          <p:cNvPr id="389" name="Google Shape;389;p21">
            <a:extLst>
              <a:ext uri="{FF2B5EF4-FFF2-40B4-BE49-F238E27FC236}">
                <a16:creationId xmlns:a16="http://schemas.microsoft.com/office/drawing/2014/main" id="{E72C3BAA-1B0D-A3A5-FA21-8B784C377E6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125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AB67A76C-FA90-B17E-AEB4-BB9534DE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>
            <a:extLst>
              <a:ext uri="{FF2B5EF4-FFF2-40B4-BE49-F238E27FC236}">
                <a16:creationId xmlns:a16="http://schemas.microsoft.com/office/drawing/2014/main" id="{72B517F2-F95F-C05F-57A2-5FE2FBF4A9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 Pre-Mentorship Curriculum</a:t>
            </a:r>
            <a:endParaRPr dirty="0"/>
          </a:p>
        </p:txBody>
      </p:sp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2DC3556D-E93B-669C-7AF2-4E054011A37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C1D9DD2B-DC58-C9C2-4673-D2492945B46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2" name="Google Shape;363;p18">
            <a:extLst>
              <a:ext uri="{FF2B5EF4-FFF2-40B4-BE49-F238E27FC236}">
                <a16:creationId xmlns:a16="http://schemas.microsoft.com/office/drawing/2014/main" id="{3244A566-FD6E-84A0-A84D-3BDE4CE4A80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69006" y="2213653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Internet History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Python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Django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Web Applications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PostgreSQL for Everybody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5" name="Google Shape;363;p18">
            <a:extLst>
              <a:ext uri="{FF2B5EF4-FFF2-40B4-BE49-F238E27FC236}">
                <a16:creationId xmlns:a16="http://schemas.microsoft.com/office/drawing/2014/main" id="{1952748C-1533-922A-3C84-7D0AAE560007}"/>
              </a:ext>
            </a:extLst>
          </p:cNvPr>
          <p:cNvSpPr txBox="1">
            <a:spLocks/>
          </p:cNvSpPr>
          <p:nvPr/>
        </p:nvSpPr>
        <p:spPr>
          <a:xfrm>
            <a:off x="6327562" y="2213653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C Programming for Everybody </a:t>
            </a:r>
          </a:p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Hardware for Everybody</a:t>
            </a:r>
          </a:p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JavaScript for Everybody</a:t>
            </a:r>
          </a:p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Java for Everybody</a:t>
            </a:r>
          </a:p>
          <a:p>
            <a:pPr marL="228600" indent="-114300">
              <a:spcBef>
                <a:spcPts val="0"/>
              </a:spcBef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Capstone Practical Experience</a:t>
            </a:r>
          </a:p>
        </p:txBody>
      </p:sp>
    </p:spTree>
    <p:extLst>
      <p:ext uri="{BB962C8B-B14F-4D97-AF65-F5344CB8AC3E}">
        <p14:creationId xmlns:p14="http://schemas.microsoft.com/office/powerpoint/2010/main" val="3885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92D616D2-7B2E-6666-C47E-025A9739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44" y="827841"/>
            <a:ext cx="9243903" cy="52023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3DB43F-34C6-A981-D04E-698FE2E7C221}"/>
              </a:ext>
            </a:extLst>
          </p:cNvPr>
          <p:cNvSpPr txBox="1"/>
          <p:nvPr/>
        </p:nvSpPr>
        <p:spPr>
          <a:xfrm>
            <a:off x="8035159" y="4344276"/>
            <a:ext cx="2255746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www.cc4e.com</a:t>
            </a:r>
          </a:p>
        </p:txBody>
      </p:sp>
    </p:spTree>
    <p:extLst>
      <p:ext uri="{BB962C8B-B14F-4D97-AF65-F5344CB8AC3E}">
        <p14:creationId xmlns:p14="http://schemas.microsoft.com/office/powerpoint/2010/main" val="12168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43B6EFFF-56D9-8E18-9AD1-B08A7ED13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2F80580E-1C0F-D171-6EBE-8FC919CA852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1C529EF2-45CB-1A41-4C3F-B7C2BE43293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E74CEF-2329-0BB6-B37F-A840E204C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36" y="370662"/>
            <a:ext cx="8705223" cy="56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75C6B9C7-F7C6-F38F-FB4D-C9CE5ECB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>
            <a:extLst>
              <a:ext uri="{FF2B5EF4-FFF2-40B4-BE49-F238E27FC236}">
                <a16:creationId xmlns:a16="http://schemas.microsoft.com/office/drawing/2014/main" id="{488F07DB-1ABF-CC82-AAC5-9C7A7DC33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Onboarding Process</a:t>
            </a:r>
            <a:endParaRPr dirty="0"/>
          </a:p>
        </p:txBody>
      </p:sp>
      <p:sp>
        <p:nvSpPr>
          <p:cNvPr id="362" name="Google Shape;362;p18">
            <a:extLst>
              <a:ext uri="{FF2B5EF4-FFF2-40B4-BE49-F238E27FC236}">
                <a16:creationId xmlns:a16="http://schemas.microsoft.com/office/drawing/2014/main" id="{196EEB97-2078-A520-215B-10D57E8BC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8572" y="2212935"/>
            <a:ext cx="10570283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New people start in QA to learn the product, learn issue tracker, learn development process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At some point based on their skills and experience they take their first steps into bug fixing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And it goes on from there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Those were mentored are great mentors to the new members of the group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Wednesdays at 9:30 AM on Zoom</a:t>
            </a:r>
            <a:endParaRPr dirty="0"/>
          </a:p>
        </p:txBody>
      </p:sp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F6AE3466-E573-D95B-C7AB-6F50AD0AF39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ECA4CE39-B808-F021-E0DD-BA3CDDA776B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81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7926-5CC0-4C9A-0BCD-E6086FBB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B2C23-7F74-C9B2-D4FC-B831FBC31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1" y="2304288"/>
            <a:ext cx="10580671" cy="3410712"/>
          </a:xfrm>
        </p:spPr>
        <p:txBody>
          <a:bodyPr>
            <a:normAutofit fontScale="92500"/>
          </a:bodyPr>
          <a:lstStyle/>
          <a:p>
            <a:r>
              <a:rPr lang="en-US" dirty="0"/>
              <a:t>Bring in CS Undergraduates interested in "the real world"</a:t>
            </a:r>
          </a:p>
          <a:p>
            <a:r>
              <a:rPr lang="en-US" dirty="0"/>
              <a:t>Bring CS project teams</a:t>
            </a:r>
          </a:p>
          <a:p>
            <a:r>
              <a:rPr lang="en-US" dirty="0"/>
              <a:t>Redo the developer school videos now that we have done it once</a:t>
            </a:r>
          </a:p>
          <a:p>
            <a:r>
              <a:rPr lang="en-US" dirty="0"/>
              <a:t>Chuck needs to make more classes so Coursera can be a source of new developers</a:t>
            </a:r>
          </a:p>
          <a:p>
            <a:r>
              <a:rPr lang="en-US" dirty="0"/>
              <a:t>It would be cool to get some funding – these positions need some level of pay</a:t>
            </a:r>
          </a:p>
        </p:txBody>
      </p:sp>
    </p:spTree>
    <p:extLst>
      <p:ext uri="{BB962C8B-B14F-4D97-AF65-F5344CB8AC3E}">
        <p14:creationId xmlns:p14="http://schemas.microsoft.com/office/powerpoint/2010/main" val="316763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3F26-7ABB-0C18-D298-C967B993C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Bombal</a:t>
            </a:r>
            <a:r>
              <a:rPr lang="en-US" dirty="0"/>
              <a:t> podcast - Master Programmer</a:t>
            </a:r>
          </a:p>
        </p:txBody>
      </p:sp>
      <p:pic>
        <p:nvPicPr>
          <p:cNvPr id="6" name="Picture 5" descr="Two men posing for a picture&#10;&#10;Description automatically generated">
            <a:extLst>
              <a:ext uri="{FF2B5EF4-FFF2-40B4-BE49-F238E27FC236}">
                <a16:creationId xmlns:a16="http://schemas.microsoft.com/office/drawing/2014/main" id="{AC2EA824-E101-6B93-4675-D5059C91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22" y="2082699"/>
            <a:ext cx="6929596" cy="3264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500C1-59A1-F534-8944-A2C1EDC0DCB3}"/>
              </a:ext>
            </a:extLst>
          </p:cNvPr>
          <p:cNvSpPr txBox="1"/>
          <p:nvPr/>
        </p:nvSpPr>
        <p:spPr>
          <a:xfrm>
            <a:off x="3378495" y="5507949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www.youtube.com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  <a:r>
              <a:rPr lang="en-US" sz="2000" dirty="0" err="1">
                <a:solidFill>
                  <a:srgbClr val="FFFF00"/>
                </a:solidFill>
              </a:rPr>
              <a:t>watch?v</a:t>
            </a:r>
            <a:r>
              <a:rPr lang="en-US" sz="2000" dirty="0">
                <a:solidFill>
                  <a:srgbClr val="FFFF00"/>
                </a:solidFill>
              </a:rPr>
              <a:t>=z3o6yEzcnLc</a:t>
            </a:r>
          </a:p>
        </p:txBody>
      </p:sp>
    </p:spTree>
    <p:extLst>
      <p:ext uri="{BB962C8B-B14F-4D97-AF65-F5344CB8AC3E}">
        <p14:creationId xmlns:p14="http://schemas.microsoft.com/office/powerpoint/2010/main" val="391962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6521D-53B6-7685-D4C8-35548A58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9DDE-5F1B-4244-5708-512B21E2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B9E8C-26E6-BD7C-1D21-1696FFA51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1" y="2304288"/>
            <a:ext cx="10580671" cy="3410712"/>
          </a:xfrm>
        </p:spPr>
        <p:txBody>
          <a:bodyPr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Create a sustainable way to extend our community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Benefit goes both ways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This is just our first prototype of dev/school and mentor structure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Build out the Master Programmer Curriculum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Future – Connect Coursera and Sakai</a:t>
            </a:r>
          </a:p>
          <a:p>
            <a:pPr marL="228600" lvl="0" indent="-127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2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455602" y="1197864"/>
            <a:ext cx="7455021" cy="239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sz="4400" dirty="0"/>
              <a:t>THANK YOU</a:t>
            </a:r>
            <a:endParaRPr dirty="0"/>
          </a:p>
        </p:txBody>
      </p:sp>
      <p:sp>
        <p:nvSpPr>
          <p:cNvPr id="454" name="Google Shape;454;p27"/>
          <p:cNvSpPr txBox="1">
            <a:spLocks noGrp="1"/>
          </p:cNvSpPr>
          <p:nvPr>
            <p:ph type="subTitle" idx="1"/>
          </p:nvPr>
        </p:nvSpPr>
        <p:spPr>
          <a:xfrm>
            <a:off x="457200" y="3694176"/>
            <a:ext cx="7457022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chemeClr val="lt2"/>
                </a:solidFill>
              </a:rPr>
              <a:t>Charles R. Severance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csev@umich.edu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 err="1">
                <a:solidFill>
                  <a:schemeClr val="lt2"/>
                </a:solidFill>
              </a:rPr>
              <a:t>www.dr-chuck.com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455" name="Google Shape;455;p2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2" name="Google Shape;445;p26">
            <a:extLst>
              <a:ext uri="{FF2B5EF4-FFF2-40B4-BE49-F238E27FC236}">
                <a16:creationId xmlns:a16="http://schemas.microsoft.com/office/drawing/2014/main" id="{C575494C-F092-3109-AEE3-805872AF430E}"/>
              </a:ext>
            </a:extLst>
          </p:cNvPr>
          <p:cNvSpPr txBox="1">
            <a:spLocks/>
          </p:cNvSpPr>
          <p:nvPr/>
        </p:nvSpPr>
        <p:spPr>
          <a:xfrm>
            <a:off x="7607468" y="1782176"/>
            <a:ext cx="3737471" cy="3386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Adrian Fish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Mark </a:t>
            </a:r>
            <a:r>
              <a:rPr lang="en-US" sz="2400" dirty="0" err="1">
                <a:solidFill>
                  <a:srgbClr val="FFFF00"/>
                </a:solidFill>
              </a:rPr>
              <a:t>Golbeck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buSzPts val="1600"/>
            </a:pPr>
            <a:r>
              <a:rPr lang="en-US" sz="2400" dirty="0" err="1">
                <a:solidFill>
                  <a:srgbClr val="FFFF00"/>
                </a:solidFill>
              </a:rPr>
              <a:t>Sharadhi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Ragauraj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Shivangi Kuman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Kunal </a:t>
            </a:r>
            <a:r>
              <a:rPr lang="en-US" sz="2400" dirty="0" err="1">
                <a:solidFill>
                  <a:srgbClr val="FFFF00"/>
                </a:solidFill>
              </a:rPr>
              <a:t>Jayakam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buSzPts val="1600"/>
            </a:pPr>
            <a:r>
              <a:rPr lang="en-US" sz="2400" dirty="0" err="1">
                <a:solidFill>
                  <a:srgbClr val="FFFF00"/>
                </a:solidFill>
              </a:rPr>
              <a:t>Zhuo</a:t>
            </a:r>
            <a:r>
              <a:rPr lang="en-US" sz="2400" dirty="0">
                <a:solidFill>
                  <a:srgbClr val="FFFF00"/>
                </a:solidFill>
              </a:rPr>
              <a:t> Yang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 err="1">
                <a:solidFill>
                  <a:srgbClr val="FFFF00"/>
                </a:solidFill>
              </a:rPr>
              <a:t>Prithvijt</a:t>
            </a:r>
            <a:r>
              <a:rPr lang="en-US" sz="2400" dirty="0">
                <a:solidFill>
                  <a:srgbClr val="FFFF00"/>
                </a:solidFill>
              </a:rPr>
              <a:t> Dasgupta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Chris Knapp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Matt Jones</a:t>
            </a:r>
          </a:p>
          <a:p>
            <a:pPr>
              <a:lnSpc>
                <a:spcPct val="90000"/>
              </a:lnSpc>
              <a:buSzPts val="1600"/>
            </a:pPr>
            <a:r>
              <a:rPr lang="en-US" sz="2400" dirty="0">
                <a:solidFill>
                  <a:srgbClr val="FFFF00"/>
                </a:solidFill>
              </a:rPr>
              <a:t>Charan </a:t>
            </a:r>
            <a:r>
              <a:rPr lang="en-US" sz="2400" dirty="0" err="1">
                <a:solidFill>
                  <a:srgbClr val="FFFF00"/>
                </a:solidFill>
              </a:rPr>
              <a:t>Epuri</a:t>
            </a:r>
            <a:endParaRPr lang="en-US" sz="24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  <a:buSzPts val="1600"/>
            </a:pPr>
            <a:endParaRPr 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354" name="Google Shape;354;p17"/>
          <p:cNvSpPr txBox="1">
            <a:spLocks noGrp="1"/>
          </p:cNvSpPr>
          <p:nvPr>
            <p:ph type="body" idx="1"/>
          </p:nvPr>
        </p:nvSpPr>
        <p:spPr>
          <a:xfrm>
            <a:off x="6775704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Onboarding Sakai Developers</a:t>
            </a:r>
          </a:p>
          <a:p>
            <a:pPr marL="0" indent="0">
              <a:buSzPts val="1800"/>
            </a:pPr>
            <a:r>
              <a:rPr lang="en-US" dirty="0"/>
              <a:t>The Path to the Master Programmer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Sakai's QA Efforts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Developer School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Mentor Meetings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Future Thoughts</a:t>
            </a:r>
            <a:endParaRPr dirty="0"/>
          </a:p>
        </p:txBody>
      </p:sp>
      <p:sp>
        <p:nvSpPr>
          <p:cNvPr id="355" name="Google Shape;355;p1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DA90C1A1-4F2E-EEE7-29E5-21657E81F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>
            <a:extLst>
              <a:ext uri="{FF2B5EF4-FFF2-40B4-BE49-F238E27FC236}">
                <a16:creationId xmlns:a16="http://schemas.microsoft.com/office/drawing/2014/main" id="{268ABA55-F430-4F80-4C03-76E3FFBF9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6752" y="3324415"/>
            <a:ext cx="578815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Onboarding Sakai Developers</a:t>
            </a:r>
            <a:endParaRPr dirty="0"/>
          </a:p>
        </p:txBody>
      </p:sp>
      <p:sp>
        <p:nvSpPr>
          <p:cNvPr id="380" name="Google Shape;380;p20">
            <a:extLst>
              <a:ext uri="{FF2B5EF4-FFF2-40B4-BE49-F238E27FC236}">
                <a16:creationId xmlns:a16="http://schemas.microsoft.com/office/drawing/2014/main" id="{E1D15EB9-13FE-12B6-B10B-E38B096D4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7552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In 2004-2006, our developer community grew by adding experienced senior developers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There were both talented and opinionated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Competing views on architecture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Onboarding was, "Here is the SVN </a:t>
            </a:r>
            <a:r>
              <a:rPr lang="en-US" dirty="0" err="1"/>
              <a:t>url</a:t>
            </a:r>
            <a:r>
              <a:rPr lang="en-US" dirty="0"/>
              <a:t> and README."</a:t>
            </a:r>
          </a:p>
        </p:txBody>
      </p:sp>
      <p:sp>
        <p:nvSpPr>
          <p:cNvPr id="381" name="Google Shape;381;p20">
            <a:extLst>
              <a:ext uri="{FF2B5EF4-FFF2-40B4-BE49-F238E27FC236}">
                <a16:creationId xmlns:a16="http://schemas.microsoft.com/office/drawing/2014/main" id="{B5047753-10C0-B4C1-FC34-027D3284A5E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82" name="Google Shape;382;p20">
            <a:extLst>
              <a:ext uri="{FF2B5EF4-FFF2-40B4-BE49-F238E27FC236}">
                <a16:creationId xmlns:a16="http://schemas.microsoft.com/office/drawing/2014/main" id="{1EE29D1C-E3BF-49AF-D192-971474C4AF9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54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193BB3B2-2D3E-C650-FEC0-D9036F4A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>
            <a:extLst>
              <a:ext uri="{FF2B5EF4-FFF2-40B4-BE49-F238E27FC236}">
                <a16:creationId xmlns:a16="http://schemas.microsoft.com/office/drawing/2014/main" id="{FF5A1D0D-7B73-F10D-B366-B822718743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6752" y="3324415"/>
            <a:ext cx="5788152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Computer Science Senior Projects</a:t>
            </a:r>
            <a:endParaRPr dirty="0"/>
          </a:p>
        </p:txBody>
      </p:sp>
      <p:sp>
        <p:nvSpPr>
          <p:cNvPr id="380" name="Google Shape;380;p20">
            <a:extLst>
              <a:ext uri="{FF2B5EF4-FFF2-40B4-BE49-F238E27FC236}">
                <a16:creationId xmlns:a16="http://schemas.microsoft.com/office/drawing/2014/main" id="{997A2474-9017-B3D8-939C-DB296B953E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7552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It would seem like getting 4-6 CS Seniors to work on Sakai for free was a good idea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Limitation – 15 weeks while taking other classes and interviewing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dirty="0"/>
              <a:t>With so much talent, they wanted to tackle an impressive problem</a:t>
            </a:r>
          </a:p>
        </p:txBody>
      </p:sp>
      <p:sp>
        <p:nvSpPr>
          <p:cNvPr id="381" name="Google Shape;381;p20">
            <a:extLst>
              <a:ext uri="{FF2B5EF4-FFF2-40B4-BE49-F238E27FC236}">
                <a16:creationId xmlns:a16="http://schemas.microsoft.com/office/drawing/2014/main" id="{F610F618-2EED-DB4B-A059-48F776B2E52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82" name="Google Shape;382;p20">
            <a:extLst>
              <a:ext uri="{FF2B5EF4-FFF2-40B4-BE49-F238E27FC236}">
                <a16:creationId xmlns:a16="http://schemas.microsoft.com/office/drawing/2014/main" id="{32273735-67CC-6304-6519-28EE99E020B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1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Dr. Chuck Coursera Worldwide Office Hours</a:t>
            </a:r>
            <a:endParaRPr dirty="0"/>
          </a:p>
        </p:txBody>
      </p:sp>
      <p:sp>
        <p:nvSpPr>
          <p:cNvPr id="372" name="Google Shape;372;p19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73" name="Google Shape;373;p19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945FD-6EE3-48E2-F485-C5F760FE9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map of the world with different colored pins&#10;&#10;Description automatically generated">
            <a:extLst>
              <a:ext uri="{FF2B5EF4-FFF2-40B4-BE49-F238E27FC236}">
                <a16:creationId xmlns:a16="http://schemas.microsoft.com/office/drawing/2014/main" id="{2CAAA31A-A1B5-3D6D-B789-A5823FA0F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54" b="7381"/>
          <a:stretch/>
        </p:blipFill>
        <p:spPr>
          <a:xfrm>
            <a:off x="1049382" y="2231024"/>
            <a:ext cx="10375363" cy="3794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693AA-9ED9-ADF3-8D2D-8BF6419218D5}"/>
              </a:ext>
            </a:extLst>
          </p:cNvPr>
          <p:cNvSpPr txBox="1"/>
          <p:nvPr/>
        </p:nvSpPr>
        <p:spPr>
          <a:xfrm>
            <a:off x="1049382" y="5264194"/>
            <a:ext cx="2795752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www.dr-chuck.com</a:t>
            </a:r>
            <a:r>
              <a:rPr lang="en-US" dirty="0">
                <a:solidFill>
                  <a:srgbClr val="FFFF00"/>
                </a:solidFill>
              </a:rPr>
              <a:t>/office/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How do I get a Job?</a:t>
            </a:r>
            <a:endParaRPr dirty="0"/>
          </a:p>
        </p:txBody>
      </p:sp>
      <p:sp>
        <p:nvSpPr>
          <p:cNvPr id="362" name="Google Shape;362;p18"/>
          <p:cNvSpPr txBox="1">
            <a:spLocks noGrp="1"/>
          </p:cNvSpPr>
          <p:nvPr>
            <p:ph type="body" idx="1"/>
          </p:nvPr>
        </p:nvSpPr>
        <p:spPr>
          <a:xfrm>
            <a:off x="987552" y="2304288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/>
              <a:t>Over 80 events around the world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/>
              <a:t>The #1 question is, "How do I get a job?"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/>
              <a:t>From 2013-2018, my answer was, "Go to Meetups."</a:t>
            </a:r>
            <a:endParaRPr dirty="0"/>
          </a:p>
        </p:txBody>
      </p:sp>
      <p:sp>
        <p:nvSpPr>
          <p:cNvPr id="364" name="Google Shape;364;p18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pic>
        <p:nvPicPr>
          <p:cNvPr id="3" name="Picture 2" descr="Two men posing for a picture&#10;&#10;Description automatically generated">
            <a:extLst>
              <a:ext uri="{FF2B5EF4-FFF2-40B4-BE49-F238E27FC236}">
                <a16:creationId xmlns:a16="http://schemas.microsoft.com/office/drawing/2014/main" id="{01D99593-E673-FF14-E575-92ECDDF5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066" y="2304288"/>
            <a:ext cx="4872446" cy="3410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5BF59196-E105-448C-AC59-8C60E58E7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>
            <a:extLst>
              <a:ext uri="{FF2B5EF4-FFF2-40B4-BE49-F238E27FC236}">
                <a16:creationId xmlns:a16="http://schemas.microsoft.com/office/drawing/2014/main" id="{A822A908-2223-4136-7AE3-D2FA84F26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How do I get a Job?</a:t>
            </a:r>
            <a:endParaRPr dirty="0"/>
          </a:p>
        </p:txBody>
      </p:sp>
      <p:sp>
        <p:nvSpPr>
          <p:cNvPr id="362" name="Google Shape;362;p18">
            <a:extLst>
              <a:ext uri="{FF2B5EF4-FFF2-40B4-BE49-F238E27FC236}">
                <a16:creationId xmlns:a16="http://schemas.microsoft.com/office/drawing/2014/main" id="{37129728-2F64-1700-7AD9-831F1E3F0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7552" y="2304288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March 2022 my first post-Covid office hours were in Valencia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The, "Get a job" question hit me much harder.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I vowed to find a way to directly impact job my student's job prospects</a:t>
            </a:r>
            <a:endParaRPr dirty="0"/>
          </a:p>
        </p:txBody>
      </p:sp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5413BC84-18A7-04C0-2896-B5A36C7A90B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78C868CD-7CCB-5040-1187-17B29ECEC71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pic>
        <p:nvPicPr>
          <p:cNvPr id="4" name="Picture 3" descr="A person in a striped shirt&#10;&#10;Description automatically generated">
            <a:extLst>
              <a:ext uri="{FF2B5EF4-FFF2-40B4-BE49-F238E27FC236}">
                <a16:creationId xmlns:a16="http://schemas.microsoft.com/office/drawing/2014/main" id="{02F9A959-3ABA-1319-AB6B-F76AEE37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558" y="2358263"/>
            <a:ext cx="4679715" cy="33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6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CFA0E2B5-09D9-9DBF-8FE8-DCED0804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>
            <a:extLst>
              <a:ext uri="{FF2B5EF4-FFF2-40B4-BE49-F238E27FC236}">
                <a16:creationId xmlns:a16="http://schemas.microsoft.com/office/drawing/2014/main" id="{B2F8AAE0-E17C-E6A2-B7CC-2143B47E6D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The Path to the Master Programmer</a:t>
            </a:r>
            <a:endParaRPr dirty="0"/>
          </a:p>
        </p:txBody>
      </p:sp>
      <p:sp>
        <p:nvSpPr>
          <p:cNvPr id="362" name="Google Shape;362;p18">
            <a:extLst>
              <a:ext uri="{FF2B5EF4-FFF2-40B4-BE49-F238E27FC236}">
                <a16:creationId xmlns:a16="http://schemas.microsoft.com/office/drawing/2014/main" id="{47817313-56B7-DDFE-D3FF-2856D7380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8573" y="2212935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Would I hire students who took all my classes?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Who would I hire?</a:t>
            </a:r>
          </a:p>
          <a:p>
            <a:pPr indent="-342900">
              <a:spcBef>
                <a:spcPts val="0"/>
              </a:spcBef>
              <a:buSzPts val="1800"/>
            </a:pPr>
            <a:r>
              <a:rPr lang="en-US" dirty="0"/>
              <a:t>What is it that has made me a decent and valuable programmer?</a:t>
            </a:r>
            <a:endParaRPr dirty="0"/>
          </a:p>
        </p:txBody>
      </p:sp>
      <p:sp>
        <p:nvSpPr>
          <p:cNvPr id="364" name="Google Shape;364;p18">
            <a:extLst>
              <a:ext uri="{FF2B5EF4-FFF2-40B4-BE49-F238E27FC236}">
                <a16:creationId xmlns:a16="http://schemas.microsoft.com/office/drawing/2014/main" id="{853D8A8F-111C-8807-0D46-D95CF903796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65" name="Google Shape;365;p18">
            <a:extLst>
              <a:ext uri="{FF2B5EF4-FFF2-40B4-BE49-F238E27FC236}">
                <a16:creationId xmlns:a16="http://schemas.microsoft.com/office/drawing/2014/main" id="{980840ED-92EC-3B0E-458C-CA2353A2B29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2" name="Google Shape;363;p18">
            <a:extLst>
              <a:ext uri="{FF2B5EF4-FFF2-40B4-BE49-F238E27FC236}">
                <a16:creationId xmlns:a16="http://schemas.microsoft.com/office/drawing/2014/main" id="{3AFCB87C-DC35-6FD6-332B-679DCF88D8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702552" y="2304288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Internet History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Python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Django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Web Applications for Everybody</a:t>
            </a:r>
          </a:p>
          <a:p>
            <a:pPr marL="22860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dirty="0">
                <a:solidFill>
                  <a:srgbClr val="FFFF00"/>
                </a:solidFill>
              </a:rPr>
              <a:t>PostgreSQL for Everybody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7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"/>
          <p:cNvSpPr txBox="1">
            <a:spLocks noGrp="1"/>
          </p:cNvSpPr>
          <p:nvPr>
            <p:ph type="title"/>
          </p:nvPr>
        </p:nvSpPr>
        <p:spPr>
          <a:xfrm>
            <a:off x="455602" y="1563623"/>
            <a:ext cx="11353801" cy="158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A good programmer is not about they already "know", it is their ability to learning new things.</a:t>
            </a:r>
            <a:endParaRPr dirty="0"/>
          </a:p>
        </p:txBody>
      </p:sp>
      <p:sp>
        <p:nvSpPr>
          <p:cNvPr id="389" name="Google Shape;389;p21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VC24">
  <a:themeElements>
    <a:clrScheme name="Custom 412">
      <a:dk1>
        <a:srgbClr val="000000"/>
      </a:dk1>
      <a:lt1>
        <a:srgbClr val="FFFFFF"/>
      </a:lt1>
      <a:dk2>
        <a:srgbClr val="003A52"/>
      </a:dk2>
      <a:lt2>
        <a:srgbClr val="F4997C"/>
      </a:lt2>
      <a:accent1>
        <a:srgbClr val="99CB38"/>
      </a:accent1>
      <a:accent2>
        <a:srgbClr val="F4997C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F4997C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669</Words>
  <Application>Microsoft Macintosh PowerPoint</Application>
  <PresentationFormat>Custom</PresentationFormat>
  <Paragraphs>125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Arial</vt:lpstr>
      <vt:lpstr>SVC24</vt:lpstr>
      <vt:lpstr>Sakai Deverloper School</vt:lpstr>
      <vt:lpstr>AGENDA</vt:lpstr>
      <vt:lpstr>Onboarding Sakai Developers</vt:lpstr>
      <vt:lpstr>Computer Science Senior Projects</vt:lpstr>
      <vt:lpstr>Dr. Chuck Coursera Worldwide Office Hours</vt:lpstr>
      <vt:lpstr>How do I get a Job?</vt:lpstr>
      <vt:lpstr>How do I get a Job?</vt:lpstr>
      <vt:lpstr>The Path to the Master Programmer</vt:lpstr>
      <vt:lpstr>A good programmer is not about they already "know", it is their ability to learning new things.</vt:lpstr>
      <vt:lpstr>A master programmer needs mentors.  The best mentors will invest time if there is a cost / benefit.</vt:lpstr>
      <vt:lpstr>A Pre-Mentorship Curriculum</vt:lpstr>
      <vt:lpstr>PowerPoint Presentation</vt:lpstr>
      <vt:lpstr>PowerPoint Presentation</vt:lpstr>
      <vt:lpstr>Onboarding Process</vt:lpstr>
      <vt:lpstr>Future Ideas</vt:lpstr>
      <vt:lpstr>David Bombal podcast - Master Programmer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Severance, Charles</cp:lastModifiedBy>
  <cp:revision>5</cp:revision>
  <dcterms:modified xsi:type="dcterms:W3CDTF">2024-11-18T16:39:30Z</dcterms:modified>
</cp:coreProperties>
</file>